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60" r:id="rId1"/>
  </p:sldMasterIdLst>
  <p:notesMasterIdLst>
    <p:notesMasterId r:id="rId21"/>
  </p:notesMasterIdLst>
  <p:sldIdLst>
    <p:sldId id="348" r:id="rId2"/>
    <p:sldId id="411" r:id="rId3"/>
    <p:sldId id="284" r:id="rId4"/>
    <p:sldId id="293" r:id="rId5"/>
    <p:sldId id="349" r:id="rId6"/>
    <p:sldId id="406" r:id="rId7"/>
    <p:sldId id="407" r:id="rId8"/>
    <p:sldId id="398" r:id="rId9"/>
    <p:sldId id="297" r:id="rId10"/>
    <p:sldId id="357" r:id="rId11"/>
    <p:sldId id="358" r:id="rId12"/>
    <p:sldId id="369" r:id="rId13"/>
    <p:sldId id="395" r:id="rId14"/>
    <p:sldId id="408" r:id="rId15"/>
    <p:sldId id="409" r:id="rId16"/>
    <p:sldId id="365" r:id="rId17"/>
    <p:sldId id="366" r:id="rId18"/>
    <p:sldId id="405" r:id="rId19"/>
    <p:sldId id="410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4B50F-94F7-4A68-AD13-1813EAAC5BC8}" type="datetimeFigureOut">
              <a:rPr lang="zh-CN" altLang="en-US" smtClean="0"/>
              <a:t>2019/10/11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CA5C0-37CD-481B-B567-8606841926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0307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C585-FA7D-4C19-8B29-30F77C4463DB}" type="datetimeFigureOut">
              <a:rPr lang="zh-CN" altLang="en-US" smtClean="0"/>
              <a:t>2019/10/11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9498-5746-4C65-BAB1-1B6892B08E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546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C585-FA7D-4C19-8B29-30F77C4463DB}" type="datetimeFigureOut">
              <a:rPr lang="zh-CN" altLang="en-US" smtClean="0"/>
              <a:t>2019/10/11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9498-5746-4C65-BAB1-1B6892B08E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644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C585-FA7D-4C19-8B29-30F77C4463DB}" type="datetimeFigureOut">
              <a:rPr lang="zh-CN" altLang="en-US" smtClean="0"/>
              <a:t>2019/10/11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9498-5746-4C65-BAB1-1B6892B08E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3940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C585-FA7D-4C19-8B29-30F77C4463DB}" type="datetimeFigureOut">
              <a:rPr lang="zh-CN" altLang="en-US" smtClean="0"/>
              <a:t>2019/10/11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9498-5746-4C65-BAB1-1B6892B08EC0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2220"/>
            <a:ext cx="9144000" cy="52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601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C585-FA7D-4C19-8B29-30F77C4463DB}" type="datetimeFigureOut">
              <a:rPr lang="zh-CN" altLang="en-US" smtClean="0"/>
              <a:t>2019/10/11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9498-5746-4C65-BAB1-1B6892B08E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592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C585-FA7D-4C19-8B29-30F77C4463DB}" type="datetimeFigureOut">
              <a:rPr lang="zh-CN" altLang="en-US" smtClean="0"/>
              <a:t>2019/10/11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9498-5746-4C65-BAB1-1B6892B08E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964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C585-FA7D-4C19-8B29-30F77C4463DB}" type="datetimeFigureOut">
              <a:rPr lang="zh-CN" altLang="en-US" smtClean="0"/>
              <a:t>2019/10/11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9498-5746-4C65-BAB1-1B6892B08E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628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C585-FA7D-4C19-8B29-30F77C4463DB}" type="datetimeFigureOut">
              <a:rPr lang="zh-CN" altLang="en-US" smtClean="0"/>
              <a:t>2019/10/11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9498-5746-4C65-BAB1-1B6892B08E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985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C585-FA7D-4C19-8B29-30F77C4463DB}" type="datetimeFigureOut">
              <a:rPr lang="zh-CN" altLang="en-US" smtClean="0"/>
              <a:t>2019/10/11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9498-5746-4C65-BAB1-1B6892B08E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550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C585-FA7D-4C19-8B29-30F77C4463DB}" type="datetimeFigureOut">
              <a:rPr lang="zh-CN" altLang="en-US" smtClean="0"/>
              <a:t>2019/10/11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9498-5746-4C65-BAB1-1B6892B08E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909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C585-FA7D-4C19-8B29-30F77C4463DB}" type="datetimeFigureOut">
              <a:rPr lang="zh-CN" altLang="en-US" smtClean="0"/>
              <a:t>2019/10/11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9498-5746-4C65-BAB1-1B6892B08E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66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BC585-FA7D-4C19-8B29-30F77C4463DB}" type="datetimeFigureOut">
              <a:rPr lang="zh-CN" altLang="en-US" smtClean="0"/>
              <a:t>2019/10/11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9498-5746-4C65-BAB1-1B6892B08EC0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319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2220"/>
            <a:ext cx="9144000" cy="52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20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86008" y="2610381"/>
            <a:ext cx="8971984" cy="1325563"/>
          </a:xfrm>
        </p:spPr>
        <p:txBody>
          <a:bodyPr>
            <a:noAutofit/>
          </a:bodyPr>
          <a:lstStyle/>
          <a:p>
            <a:pPr algn="ctr"/>
            <a:r>
              <a:rPr lang="zh-CN" altLang="en-US" b="1" dirty="0" smtClean="0">
                <a:solidFill>
                  <a:schemeClr val="accent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毕业生就业系统使用手册</a:t>
            </a:r>
            <a:r>
              <a:rPr lang="en-US" altLang="zh-CN" b="1" dirty="0" smtClean="0">
                <a:solidFill>
                  <a:schemeClr val="accent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b="1" dirty="0" smtClean="0">
                <a:solidFill>
                  <a:schemeClr val="accent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b="1" dirty="0" smtClean="0">
                <a:solidFill>
                  <a:schemeClr val="accent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（学生版）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71109" y="4870765"/>
            <a:ext cx="5201782" cy="10230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就业指导中心</a:t>
            </a:r>
            <a:endParaRPr lang="en-US" altLang="zh-CN" sz="2000" dirty="0" smtClean="0">
              <a:solidFill>
                <a:schemeClr val="accent1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王梅</a:t>
            </a:r>
            <a:endParaRPr lang="en-US" altLang="zh-CN" sz="2000" dirty="0" smtClean="0">
              <a:solidFill>
                <a:schemeClr val="accent1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8323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73767"/>
            <a:ext cx="9144000" cy="2950797"/>
          </a:xfrm>
          <a:prstGeom prst="rect">
            <a:avLst/>
          </a:prstGeom>
        </p:spPr>
      </p:pic>
      <p:sp>
        <p:nvSpPr>
          <p:cNvPr id="3" name="内容占位符 2"/>
          <p:cNvSpPr txBox="1">
            <a:spLocks/>
          </p:cNvSpPr>
          <p:nvPr/>
        </p:nvSpPr>
        <p:spPr>
          <a:xfrm>
            <a:off x="253497" y="5151419"/>
            <a:ext cx="8012317" cy="2430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zh-CN" altLang="en-US" dirty="0" smtClean="0"/>
              <a:t>点击填写，开始录入详细的信息</a:t>
            </a:r>
            <a:endParaRPr kumimoji="1" lang="en-US" altLang="zh-CN" dirty="0" smtClean="0"/>
          </a:p>
          <a:p>
            <a:endParaRPr kumimoji="1" lang="en-US" altLang="zh-CN" dirty="0" smtClean="0"/>
          </a:p>
          <a:p>
            <a:pPr marL="0" indent="0">
              <a:buFont typeface="Arial" panose="020B0604020202020204" pitchFamily="34" charset="0"/>
              <a:buNone/>
            </a:pPr>
            <a:endParaRPr kumimoji="1" lang="en-US" altLang="zh-CN" dirty="0" smtClean="0"/>
          </a:p>
          <a:p>
            <a:pPr marL="0" indent="0">
              <a:buFont typeface="Arial" panose="020B0604020202020204" pitchFamily="34" charset="0"/>
              <a:buNone/>
            </a:pPr>
            <a:endParaRPr kumimoji="1" lang="en-US" altLang="zh-CN" dirty="0" smtClean="0"/>
          </a:p>
          <a:p>
            <a:pPr marL="0" indent="0">
              <a:buFont typeface="Arial" panose="020B0604020202020204" pitchFamily="34" charset="0"/>
              <a:buNone/>
            </a:pPr>
            <a:endParaRPr kumimoji="1" lang="en-US" altLang="zh-CN" dirty="0" smtClean="0"/>
          </a:p>
          <a:p>
            <a:endParaRPr kumimoji="1" lang="en-US" altLang="zh-CN" dirty="0" smtClean="0"/>
          </a:p>
          <a:p>
            <a:pPr marL="0" indent="0">
              <a:buFont typeface="Arial" panose="020B0604020202020204" pitchFamily="34" charset="0"/>
              <a:buNone/>
            </a:pPr>
            <a:endParaRPr kumimoji="1"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526862" y="105277"/>
            <a:ext cx="3358194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266700" algn="ctr">
              <a:lnSpc>
                <a:spcPct val="150000"/>
              </a:lnSpc>
              <a:spcAft>
                <a:spcPts val="0"/>
              </a:spcAft>
            </a:pPr>
            <a:r>
              <a:rPr lang="zh-CN" altLang="en-US" sz="28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推荐表</a:t>
            </a:r>
            <a:endParaRPr lang="zh-CN" altLang="zh-CN" sz="28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30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16855" y="1788059"/>
            <a:ext cx="4427145" cy="4105747"/>
          </a:xfrm>
        </p:spPr>
        <p:txBody>
          <a:bodyPr>
            <a:normAutofit/>
          </a:bodyPr>
          <a:lstStyle/>
          <a:p>
            <a:r>
              <a:rPr kumimoji="1" lang="zh-CN" altLang="en-US" dirty="0" smtClean="0"/>
              <a:t>按照要求进行填写</a:t>
            </a:r>
            <a:endParaRPr kumimoji="1" lang="en-US" altLang="zh-CN" dirty="0" smtClean="0"/>
          </a:p>
          <a:p>
            <a:endParaRPr kumimoji="1" lang="en-US" altLang="zh-CN" dirty="0"/>
          </a:p>
          <a:p>
            <a:pPr marL="0" indent="0">
              <a:buNone/>
            </a:pPr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3675707" y="2082297"/>
            <a:ext cx="561315" cy="33497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628462" y="3677"/>
            <a:ext cx="3358194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266700" algn="ctr">
              <a:lnSpc>
                <a:spcPct val="150000"/>
              </a:lnSpc>
              <a:spcAft>
                <a:spcPts val="0"/>
              </a:spcAft>
            </a:pPr>
            <a:r>
              <a:rPr lang="zh-CN" altLang="en-US" sz="28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推荐表</a:t>
            </a:r>
            <a:endParaRPr lang="zh-CN" altLang="zh-CN" sz="28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6819"/>
            <a:ext cx="4379574" cy="5488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980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66463" y="1280460"/>
            <a:ext cx="4106311" cy="863254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不打印可以保存成</a:t>
            </a:r>
            <a:r>
              <a:rPr lang="en-US" altLang="zh-CN" dirty="0" smtClean="0"/>
              <a:t>PDF</a:t>
            </a:r>
            <a:r>
              <a:rPr lang="zh-CN" altLang="en-US" dirty="0" smtClean="0"/>
              <a:t>存盘带走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238" cy="459047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0667" y="2143714"/>
            <a:ext cx="6133333" cy="471428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526862" y="308477"/>
            <a:ext cx="3358194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266700" algn="ctr">
              <a:lnSpc>
                <a:spcPct val="150000"/>
              </a:lnSpc>
              <a:spcAft>
                <a:spcPts val="0"/>
              </a:spcAft>
            </a:pPr>
            <a:r>
              <a:rPr lang="zh-CN" altLang="en-US" sz="28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推荐表</a:t>
            </a:r>
            <a:endParaRPr lang="zh-CN" altLang="zh-CN" sz="28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40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32" y="720376"/>
            <a:ext cx="5061905" cy="4948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4680640" y="2827471"/>
            <a:ext cx="3961457" cy="1614692"/>
          </a:xfrm>
        </p:spPr>
        <p:txBody>
          <a:bodyPr/>
          <a:lstStyle/>
          <a:p>
            <a:r>
              <a:rPr kumimoji="1" lang="zh-CN" altLang="en-US" dirty="0"/>
              <a:t>点击</a:t>
            </a:r>
            <a:r>
              <a:rPr kumimoji="1" lang="en-US" altLang="zh-CN" dirty="0" smtClean="0"/>
              <a:t>【</a:t>
            </a:r>
            <a:r>
              <a:rPr kumimoji="1" lang="zh-CN" altLang="en-US" dirty="0" smtClean="0"/>
              <a:t>查看签约信息</a:t>
            </a:r>
            <a:r>
              <a:rPr kumimoji="1" lang="en-US" altLang="zh-CN" dirty="0" smtClean="0"/>
              <a:t>】</a:t>
            </a:r>
            <a:endParaRPr kumimoji="1" lang="en-US" altLang="zh-CN" dirty="0"/>
          </a:p>
          <a:p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5526862" y="82701"/>
            <a:ext cx="3358194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266700" algn="ctr">
              <a:lnSpc>
                <a:spcPct val="150000"/>
              </a:lnSpc>
              <a:spcAft>
                <a:spcPts val="0"/>
              </a:spcAft>
            </a:pPr>
            <a:r>
              <a:rPr lang="zh-CN" altLang="en-US" sz="28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就业协议</a:t>
            </a:r>
            <a:endParaRPr lang="zh-CN" altLang="zh-CN" sz="28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27484" y="4001130"/>
            <a:ext cx="4097867" cy="4541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511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" y="1094569"/>
            <a:ext cx="862012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7902222" y="4560711"/>
            <a:ext cx="891822" cy="361245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95022" y="4921956"/>
            <a:ext cx="5452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点击</a:t>
            </a:r>
            <a:r>
              <a:rPr kumimoji="1" lang="en-US" altLang="zh-CN" dirty="0" smtClean="0"/>
              <a:t>【</a:t>
            </a:r>
            <a:r>
              <a:rPr kumimoji="1" lang="zh-CN" altLang="en-US" dirty="0" smtClean="0"/>
              <a:t>签约录入</a:t>
            </a:r>
            <a:r>
              <a:rPr kumimoji="1" lang="en-US" altLang="zh-CN" dirty="0" smtClean="0"/>
              <a:t>】</a:t>
            </a:r>
            <a:endParaRPr kumimoji="1" lang="en-US" altLang="zh-CN" dirty="0"/>
          </a:p>
        </p:txBody>
      </p:sp>
      <p:sp>
        <p:nvSpPr>
          <p:cNvPr id="6" name="矩形 5"/>
          <p:cNvSpPr/>
          <p:nvPr/>
        </p:nvSpPr>
        <p:spPr>
          <a:xfrm>
            <a:off x="5724253" y="149662"/>
            <a:ext cx="164660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6700" indent="266700" algn="ctr">
              <a:lnSpc>
                <a:spcPct val="150000"/>
              </a:lnSpc>
              <a:spcAft>
                <a:spcPts val="0"/>
              </a:spcAft>
            </a:pPr>
            <a:r>
              <a:rPr lang="zh-CN" altLang="en-US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就业协议</a:t>
            </a:r>
            <a:endParaRPr lang="zh-CN" altLang="zh-CN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02758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95" y="1001131"/>
            <a:ext cx="60864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5227541" y="194818"/>
            <a:ext cx="164660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6700" indent="266700" algn="ctr">
              <a:lnSpc>
                <a:spcPct val="150000"/>
              </a:lnSpc>
              <a:spcAft>
                <a:spcPts val="0"/>
              </a:spcAft>
            </a:pPr>
            <a:r>
              <a:rPr lang="zh-CN" altLang="en-US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就业协议</a:t>
            </a:r>
            <a:endParaRPr lang="zh-CN" altLang="zh-CN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61999" y="3943402"/>
            <a:ext cx="764822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2400" dirty="0"/>
              <a:t>看清楚自己的去向属于哪一类再填。不确定的点击</a:t>
            </a:r>
            <a:r>
              <a:rPr kumimoji="1" lang="en-US" altLang="zh-CN" sz="2400" dirty="0"/>
              <a:t>【</a:t>
            </a:r>
            <a:r>
              <a:rPr kumimoji="1" lang="zh-CN" altLang="en-US" sz="2400" dirty="0"/>
              <a:t>查看说明</a:t>
            </a:r>
            <a:r>
              <a:rPr kumimoji="1" lang="en-US" altLang="zh-CN" sz="2400" dirty="0"/>
              <a:t>】</a:t>
            </a:r>
            <a:r>
              <a:rPr kumimoji="1" lang="zh-CN" altLang="en-US" sz="2400" dirty="0"/>
              <a:t>查看。</a:t>
            </a:r>
            <a:endParaRPr kumimoji="1" lang="en-US" altLang="zh-CN" sz="2400" dirty="0"/>
          </a:p>
          <a:p>
            <a:endParaRPr kumimoji="1" lang="en-US" altLang="zh-CN" sz="2400" dirty="0"/>
          </a:p>
          <a:p>
            <a:r>
              <a:rPr kumimoji="1" lang="zh-CN" altLang="en-US" sz="2400" dirty="0"/>
              <a:t>注意：不就业拟出国属于</a:t>
            </a:r>
            <a:r>
              <a:rPr kumimoji="1" lang="en-US" altLang="zh-CN" sz="2400" dirty="0"/>
              <a:t>【</a:t>
            </a:r>
            <a:r>
              <a:rPr kumimoji="1" lang="zh-CN" altLang="en-US" sz="2400" dirty="0"/>
              <a:t>其他暂不就业</a:t>
            </a:r>
            <a:r>
              <a:rPr kumimoji="1" lang="en-US" altLang="zh-CN" sz="2400" dirty="0" smtClean="0"/>
              <a:t>】</a:t>
            </a:r>
            <a:r>
              <a:rPr kumimoji="1" lang="zh-CN" altLang="en-US" sz="2400" dirty="0" smtClean="0"/>
              <a:t>；选调</a:t>
            </a:r>
            <a:r>
              <a:rPr kumimoji="1" lang="zh-CN" altLang="en-US" sz="2400" dirty="0"/>
              <a:t>生属于</a:t>
            </a:r>
            <a:r>
              <a:rPr kumimoji="1" lang="en-US" altLang="zh-CN" sz="2400" dirty="0"/>
              <a:t>【</a:t>
            </a:r>
            <a:r>
              <a:rPr kumimoji="1" lang="zh-CN" altLang="en-US" sz="2400" dirty="0"/>
              <a:t>国家基层项目</a:t>
            </a:r>
            <a:r>
              <a:rPr kumimoji="1" lang="en-US" altLang="zh-CN" sz="2400" dirty="0"/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2266902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0374"/>
            <a:ext cx="9144000" cy="3590826"/>
          </a:xfrm>
          <a:prstGeom prst="rect">
            <a:avLst/>
          </a:prstGeom>
        </p:spPr>
      </p:pic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339505" y="4311200"/>
            <a:ext cx="8464990" cy="2462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 smtClean="0"/>
              <a:t>输入单位 ，点击</a:t>
            </a:r>
            <a:r>
              <a:rPr lang="en-US" altLang="zh-CN" dirty="0" smtClean="0"/>
              <a:t>【</a:t>
            </a:r>
            <a:r>
              <a:rPr lang="zh-CN" altLang="en-US" dirty="0" smtClean="0"/>
              <a:t>检索单位库</a:t>
            </a:r>
            <a:r>
              <a:rPr lang="en-US" altLang="zh-CN" dirty="0" smtClean="0"/>
              <a:t>】</a:t>
            </a:r>
            <a:r>
              <a:rPr lang="zh-CN" altLang="en-US" dirty="0" smtClean="0"/>
              <a:t>，有信息的单位会被检索出来，直接选择即可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5526862" y="82699"/>
            <a:ext cx="3358194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266700" algn="ctr">
              <a:lnSpc>
                <a:spcPct val="150000"/>
              </a:lnSpc>
              <a:spcAft>
                <a:spcPts val="0"/>
              </a:spcAft>
            </a:pPr>
            <a:r>
              <a:rPr lang="zh-CN" altLang="en-US" sz="28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就业协议</a:t>
            </a:r>
            <a:endParaRPr lang="zh-CN" altLang="zh-CN" sz="28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86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726"/>
            <a:ext cx="9144000" cy="5322420"/>
          </a:xfrm>
          <a:prstGeom prst="rect">
            <a:avLst/>
          </a:prstGeom>
        </p:spPr>
      </p:pic>
      <p:sp>
        <p:nvSpPr>
          <p:cNvPr id="5" name="内容占位符 2"/>
          <p:cNvSpPr txBox="1">
            <a:spLocks/>
          </p:cNvSpPr>
          <p:nvPr/>
        </p:nvSpPr>
        <p:spPr>
          <a:xfrm>
            <a:off x="339505" y="4449779"/>
            <a:ext cx="8464990" cy="2326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kumimoji="1"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检索不到单位的需要手动录入。一家单位有人首次录入后，其他签约同一单位的同学均可以不再填写，直接从单位库中选择。请务必认真、准确地填写。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8513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>
            <a:spLocks/>
          </p:cNvSpPr>
          <p:nvPr/>
        </p:nvSpPr>
        <p:spPr>
          <a:xfrm>
            <a:off x="518507" y="845885"/>
            <a:ext cx="8388425" cy="49294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 smtClean="0"/>
              <a:t>注意事项：</a:t>
            </a:r>
            <a:endParaRPr lang="en-US" altLang="zh-CN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待辅导员审核通过后，就可以在</a:t>
            </a:r>
            <a:r>
              <a:rPr lang="zh-CN" altLang="en-US" b="1" dirty="0" smtClean="0"/>
              <a:t>协议书保存、打印</a:t>
            </a:r>
            <a:r>
              <a:rPr lang="zh-CN" altLang="en-US" dirty="0" smtClean="0"/>
              <a:t>处进行保存和打印。（也可以直接打印空白协议）</a:t>
            </a:r>
            <a:endParaRPr lang="en-US" altLang="zh-CN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 smtClean="0"/>
              <a:t>2. </a:t>
            </a:r>
            <a:r>
              <a:rPr lang="zh-CN" altLang="en-US" dirty="0" smtClean="0"/>
              <a:t>三方协议打印</a:t>
            </a:r>
            <a:r>
              <a:rPr lang="zh-CN" altLang="en-US" b="1" dirty="0" smtClean="0"/>
              <a:t>一式三份</a:t>
            </a:r>
            <a:r>
              <a:rPr lang="zh-CN" altLang="en-US" dirty="0" smtClean="0"/>
              <a:t>（学校、单位、个人各一份）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3. </a:t>
            </a:r>
            <a:r>
              <a:rPr lang="zh-CN" altLang="en-US" dirty="0" smtClean="0"/>
              <a:t>如果打印协议后才发现录入信息有错？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）个人信息的错误可通过修改基础信息来变更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）其他信息有错，不涉及单位变更（违约）的请</a:t>
            </a:r>
            <a:r>
              <a:rPr lang="zh-CN" altLang="en-US" dirty="0"/>
              <a:t>向</a:t>
            </a:r>
            <a:r>
              <a:rPr lang="zh-CN" altLang="en-US" dirty="0" smtClean="0"/>
              <a:t>辅导员提出申请进行更改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2385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69333" y="1038578"/>
            <a:ext cx="8974667" cy="513838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CN" b="1" dirty="0" smtClean="0"/>
              <a:t>4.</a:t>
            </a:r>
            <a:r>
              <a:rPr lang="zh-CN" altLang="zh-CN" b="1" dirty="0"/>
              <a:t>报到证签往单位信息和档案接收单位信息应正确</a:t>
            </a:r>
            <a:r>
              <a:rPr lang="zh-CN" altLang="zh-CN" b="1" dirty="0" smtClean="0"/>
              <a:t>填写</a:t>
            </a:r>
            <a:endParaRPr lang="en-US" altLang="zh-CN" b="1" dirty="0" smtClean="0"/>
          </a:p>
          <a:p>
            <a:pPr>
              <a:lnSpc>
                <a:spcPct val="150000"/>
              </a:lnSpc>
            </a:pPr>
            <a:r>
              <a:rPr lang="zh-CN" altLang="zh-CN" b="1" dirty="0" smtClean="0"/>
              <a:t>档案</a:t>
            </a:r>
            <a:r>
              <a:rPr lang="zh-CN" altLang="zh-CN" b="1" dirty="0"/>
              <a:t>回原籍的毕业生</a:t>
            </a:r>
            <a:r>
              <a:rPr lang="zh-CN" altLang="zh-CN" dirty="0" smtClean="0"/>
              <a:t>，报到</a:t>
            </a:r>
            <a:r>
              <a:rPr lang="zh-CN" altLang="zh-CN" dirty="0"/>
              <a:t>证签往单位</a:t>
            </a:r>
            <a:r>
              <a:rPr lang="zh-CN" altLang="zh-CN" dirty="0" smtClean="0"/>
              <a:t>信息</a:t>
            </a:r>
            <a:r>
              <a:rPr lang="zh-CN" altLang="en-US" dirty="0" smtClean="0"/>
              <a:t>和</a:t>
            </a:r>
            <a:r>
              <a:rPr lang="zh-CN" altLang="zh-CN" dirty="0" smtClean="0"/>
              <a:t>档案</a:t>
            </a:r>
            <a:r>
              <a:rPr lang="zh-CN" altLang="zh-CN" dirty="0"/>
              <a:t>接收单位信息中单位名称一栏，填写</a:t>
            </a:r>
            <a:r>
              <a:rPr lang="zh-CN" altLang="zh-CN" b="1" dirty="0"/>
              <a:t>回</a:t>
            </a:r>
            <a:r>
              <a:rPr lang="zh-CN" altLang="zh-CN" b="1" dirty="0" smtClean="0"/>
              <a:t>生源</a:t>
            </a:r>
            <a:r>
              <a:rPr lang="zh-CN" altLang="en-US" b="1" dirty="0" smtClean="0"/>
              <a:t>所在地人才交流中心</a:t>
            </a:r>
            <a:r>
              <a:rPr lang="zh-CN" altLang="zh-CN" dirty="0" smtClean="0"/>
              <a:t>。</a:t>
            </a:r>
            <a:endParaRPr lang="zh-CN" altLang="zh-CN" dirty="0"/>
          </a:p>
          <a:p>
            <a:pPr>
              <a:lnSpc>
                <a:spcPct val="150000"/>
              </a:lnSpc>
            </a:pPr>
            <a:r>
              <a:rPr lang="zh-CN" altLang="zh-CN" b="1" dirty="0"/>
              <a:t>档案派送至用人单位</a:t>
            </a:r>
            <a:r>
              <a:rPr lang="zh-CN" altLang="zh-CN" dirty="0"/>
              <a:t>，报到证签往单位信息和档案接收单位信息，严格按照</a:t>
            </a:r>
            <a:r>
              <a:rPr lang="zh-CN" altLang="zh-CN" b="1" dirty="0"/>
              <a:t>用人单位准确信息</a:t>
            </a:r>
            <a:r>
              <a:rPr lang="zh-CN" altLang="zh-CN" dirty="0"/>
              <a:t>填写。原则上报到证签往单位信息和档案接收单位信息一致。</a:t>
            </a:r>
          </a:p>
          <a:p>
            <a:pPr>
              <a:lnSpc>
                <a:spcPct val="150000"/>
              </a:lnSpc>
            </a:pPr>
            <a:r>
              <a:rPr lang="zh-CN" altLang="zh-CN" b="1" dirty="0"/>
              <a:t>档案派送至人才交流中心</a:t>
            </a:r>
            <a:r>
              <a:rPr lang="zh-CN" altLang="zh-CN" dirty="0"/>
              <a:t>，就业协议书应</a:t>
            </a:r>
            <a:r>
              <a:rPr lang="zh-CN" altLang="zh-CN" b="1" dirty="0"/>
              <a:t>加盖人才交流中心档案管理专用章</a:t>
            </a:r>
            <a:r>
              <a:rPr lang="zh-CN" altLang="zh-CN" dirty="0"/>
              <a:t>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60149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0578" y="1151467"/>
            <a:ext cx="4605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登录方式：学校主页</a:t>
            </a:r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2968978" y="2506130"/>
            <a:ext cx="2781300" cy="1552575"/>
            <a:chOff x="2506134" y="2483554"/>
            <a:chExt cx="2781300" cy="1552575"/>
          </a:xfrm>
        </p:grpSpPr>
        <p:pic>
          <p:nvPicPr>
            <p:cNvPr id="1025" name="Picture 1" descr="C:\Users\Administrator\AppData\Roaming\Tencent\Users\182443145\QQ\WinTemp\RichOle\~V6[W7`0B`N_3}(((}M3XD9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6134" y="2483554"/>
              <a:ext cx="2781300" cy="1552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矩形 3"/>
            <p:cNvSpPr/>
            <p:nvPr/>
          </p:nvSpPr>
          <p:spPr>
            <a:xfrm>
              <a:off x="3996267" y="3736622"/>
              <a:ext cx="1291167" cy="299507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0645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215205" y="83748"/>
            <a:ext cx="292879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266700" algn="ctr">
              <a:lnSpc>
                <a:spcPct val="1500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chemeClr val="accent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登录</a:t>
            </a:r>
            <a:endParaRPr lang="zh-CN" altLang="zh-CN" sz="2800" kern="100" dirty="0">
              <a:solidFill>
                <a:schemeClr val="accent1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149382" y="5295297"/>
            <a:ext cx="8845235" cy="10230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zh-CN" dirty="0" smtClean="0"/>
          </a:p>
          <a:p>
            <a:r>
              <a:rPr lang="zh-CN" altLang="en-US" dirty="0" smtClean="0"/>
              <a:t>登录账号和密码为学校统一身份认证</a:t>
            </a:r>
            <a:endParaRPr lang="zh-CN" altLang="en-US" dirty="0"/>
          </a:p>
        </p:txBody>
      </p:sp>
      <p:pic>
        <p:nvPicPr>
          <p:cNvPr id="1025" name="Picture 1" descr="C:\Users\Administrator\AppData\Roaming\Tencent\Users\182443145\QQ\WinTemp\RichOle\3IC3FQ8}7XPSZVR{`FRTH%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1226"/>
            <a:ext cx="9042400" cy="392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7055556" y="1311226"/>
            <a:ext cx="2088444" cy="29179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522892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78131" y="120242"/>
            <a:ext cx="3358194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266700" algn="ctr">
              <a:lnSpc>
                <a:spcPct val="150000"/>
              </a:lnSpc>
              <a:spcAft>
                <a:spcPts val="0"/>
              </a:spcAft>
            </a:pPr>
            <a:r>
              <a:rPr lang="zh-CN" altLang="en-US" sz="28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事务办理模块</a:t>
            </a:r>
            <a:endParaRPr lang="zh-CN" altLang="zh-CN" sz="28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454" y="966762"/>
            <a:ext cx="5061905" cy="4948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685310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526862" y="14966"/>
            <a:ext cx="3358194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266700" algn="ctr">
              <a:lnSpc>
                <a:spcPct val="150000"/>
              </a:lnSpc>
              <a:spcAft>
                <a:spcPts val="0"/>
              </a:spcAft>
            </a:pPr>
            <a:r>
              <a:rPr lang="zh-CN" altLang="en-US" sz="28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基本信息确认</a:t>
            </a:r>
            <a:endParaRPr lang="zh-CN" altLang="zh-CN" sz="28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61905" y="2562578"/>
            <a:ext cx="363053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1. </a:t>
            </a:r>
            <a:r>
              <a:rPr lang="zh-CN" altLang="en-US" sz="2800" dirty="0"/>
              <a:t>点击基础信息，可查看个人的所有的详细信息 </a:t>
            </a:r>
          </a:p>
          <a:p>
            <a:endParaRPr lang="zh-CN" altLang="en-US" dirty="0"/>
          </a:p>
        </p:txBody>
      </p:sp>
      <p:grpSp>
        <p:nvGrpSpPr>
          <p:cNvPr id="3" name="组合 2"/>
          <p:cNvGrpSpPr/>
          <p:nvPr/>
        </p:nvGrpSpPr>
        <p:grpSpPr>
          <a:xfrm>
            <a:off x="0" y="1395740"/>
            <a:ext cx="5061905" cy="4948615"/>
            <a:chOff x="0" y="1395740"/>
            <a:chExt cx="5061905" cy="4948615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395740"/>
              <a:ext cx="5061905" cy="4948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矩形 1"/>
            <p:cNvSpPr/>
            <p:nvPr/>
          </p:nvSpPr>
          <p:spPr>
            <a:xfrm>
              <a:off x="270933" y="1546578"/>
              <a:ext cx="4199467" cy="462844"/>
            </a:xfrm>
            <a:prstGeom prst="rect">
              <a:avLst/>
            </a:prstGeom>
            <a:noFill/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29685740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214907" y="3635021"/>
            <a:ext cx="8793625" cy="24722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2. </a:t>
            </a:r>
            <a:r>
              <a:rPr lang="zh-CN" altLang="en-US" dirty="0" smtClean="0"/>
              <a:t>信息</a:t>
            </a:r>
            <a:r>
              <a:rPr lang="zh-CN" altLang="en-US" dirty="0"/>
              <a:t>修正：若基础信息有误，可在信息详情页面点击我要修正 </a:t>
            </a:r>
            <a:endParaRPr kumimoji="1" lang="en-US" altLang="zh-CN" dirty="0" smtClean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zh-CN" dirty="0" smtClean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391821" y="194817"/>
            <a:ext cx="210826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6700" indent="266700" algn="ctr">
              <a:lnSpc>
                <a:spcPct val="150000"/>
              </a:lnSpc>
              <a:spcAft>
                <a:spcPts val="0"/>
              </a:spcAft>
            </a:pPr>
            <a:r>
              <a:rPr lang="zh-CN" altLang="en-US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基本信息确认</a:t>
            </a:r>
            <a:endParaRPr lang="zh-CN" altLang="zh-CN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13770" y="1268586"/>
            <a:ext cx="8319912" cy="2366435"/>
            <a:chOff x="113770" y="1268586"/>
            <a:chExt cx="8319912" cy="2366435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770" y="1268586"/>
              <a:ext cx="8319912" cy="2366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矩形 1"/>
            <p:cNvSpPr/>
            <p:nvPr/>
          </p:nvSpPr>
          <p:spPr>
            <a:xfrm>
              <a:off x="7394222" y="3206044"/>
              <a:ext cx="1039460" cy="327378"/>
            </a:xfrm>
            <a:prstGeom prst="rect">
              <a:avLst/>
            </a:prstGeom>
            <a:noFill/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710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79" y="699911"/>
            <a:ext cx="5925651" cy="5667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78222" y="2111022"/>
            <a:ext cx="22239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  <a:p>
            <a:r>
              <a:rPr lang="zh-CN" altLang="en-US" dirty="0"/>
              <a:t>在弹出页面中，可编辑的字段即为可修改的字段，受权限限制，部分字段可能不允许修改而不显示。 </a:t>
            </a:r>
          </a:p>
          <a:p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324087" y="192080"/>
            <a:ext cx="210826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6700" indent="266700" algn="ctr">
              <a:lnSpc>
                <a:spcPct val="150000"/>
              </a:lnSpc>
              <a:spcAft>
                <a:spcPts val="0"/>
              </a:spcAft>
            </a:pPr>
            <a:r>
              <a:rPr lang="zh-CN" altLang="en-US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基本信息确认</a:t>
            </a:r>
            <a:endParaRPr lang="zh-CN" altLang="zh-CN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61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526862" y="26255"/>
            <a:ext cx="3358194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266700" algn="ctr">
              <a:lnSpc>
                <a:spcPct val="150000"/>
              </a:lnSpc>
              <a:spcAft>
                <a:spcPts val="0"/>
              </a:spcAft>
            </a:pPr>
            <a:r>
              <a:rPr lang="zh-CN" altLang="en-US" sz="28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基本信息确认</a:t>
            </a:r>
            <a:endParaRPr lang="zh-CN" altLang="zh-CN" sz="28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197165" y="2005683"/>
            <a:ext cx="8845235" cy="23538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kumimoji="1" lang="en-US" altLang="zh-CN" dirty="0" smtClean="0"/>
          </a:p>
          <a:p>
            <a:r>
              <a:rPr lang="zh-CN" altLang="en-US" dirty="0" smtClean="0"/>
              <a:t>需要注意的事项</a:t>
            </a:r>
            <a:r>
              <a:rPr lang="zh-CN" altLang="en-US" dirty="0" smtClean="0">
                <a:sym typeface="Wingdings" panose="05000000000000000000" pitchFamily="2" charset="2"/>
              </a:rPr>
              <a:t>：</a:t>
            </a:r>
            <a:endParaRPr lang="en-US" altLang="zh-CN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zh-CN" altLang="en-US" dirty="0" smtClean="0">
                <a:sym typeface="Wingdings" panose="05000000000000000000" pitchFamily="2" charset="2"/>
              </a:rPr>
              <a:t>（</a:t>
            </a:r>
            <a:r>
              <a:rPr lang="en-US" altLang="zh-CN" dirty="0" smtClean="0">
                <a:sym typeface="Wingdings" panose="05000000000000000000" pitchFamily="2" charset="2"/>
              </a:rPr>
              <a:t>1</a:t>
            </a:r>
            <a:r>
              <a:rPr lang="zh-CN" altLang="en-US" dirty="0" smtClean="0">
                <a:sym typeface="Wingdings" panose="05000000000000000000" pitchFamily="2" charset="2"/>
              </a:rPr>
              <a:t>）</a:t>
            </a:r>
            <a:r>
              <a:rPr kumimoji="1" lang="zh-CN" altLang="en-US" dirty="0" smtClean="0"/>
              <a:t>生源所在地一</a:t>
            </a:r>
            <a:r>
              <a:rPr kumimoji="1" lang="zh-CN" altLang="en-US" dirty="0"/>
              <a:t>项为</a:t>
            </a:r>
            <a:r>
              <a:rPr kumimoji="1" lang="zh-CN" altLang="en-US" dirty="0" smtClean="0"/>
              <a:t>当前</a:t>
            </a:r>
            <a:r>
              <a:rPr kumimoji="1" lang="zh-CN" altLang="en-US" b="1" dirty="0">
                <a:solidFill>
                  <a:srgbClr val="FF0000"/>
                </a:solidFill>
              </a:rPr>
              <a:t>家庭</a:t>
            </a:r>
            <a:r>
              <a:rPr kumimoji="1" lang="zh-CN" altLang="en-US" b="1" dirty="0" smtClean="0">
                <a:solidFill>
                  <a:srgbClr val="FF0000"/>
                </a:solidFill>
              </a:rPr>
              <a:t>户口所在地</a:t>
            </a:r>
            <a:endParaRPr kumimoji="1" lang="en-US" altLang="zh-CN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dirty="0" smtClean="0">
                <a:sym typeface="Wingdings" panose="05000000000000000000" pitchFamily="2" charset="2"/>
              </a:rPr>
              <a:t>（</a:t>
            </a:r>
            <a:r>
              <a:rPr lang="en-US" altLang="zh-CN" dirty="0" smtClean="0">
                <a:sym typeface="Wingdings" panose="05000000000000000000" pitchFamily="2" charset="2"/>
              </a:rPr>
              <a:t>2</a:t>
            </a:r>
            <a:r>
              <a:rPr lang="zh-CN" altLang="en-US" dirty="0" smtClean="0">
                <a:sym typeface="Wingdings" panose="05000000000000000000" pitchFamily="2" charset="2"/>
              </a:rPr>
              <a:t>）</a:t>
            </a:r>
            <a:r>
              <a:rPr kumimoji="1" lang="zh-CN" altLang="en-US" dirty="0" smtClean="0"/>
              <a:t>生源</a:t>
            </a:r>
            <a:r>
              <a:rPr kumimoji="1" lang="zh-CN" altLang="en-US" dirty="0"/>
              <a:t>信息会用于生成就业推荐表、就业协议和毕业生档案派遣，请认真、准确地填写。</a:t>
            </a:r>
            <a:endParaRPr kumimoji="1" lang="en-US" altLang="zh-CN" dirty="0"/>
          </a:p>
          <a:p>
            <a:pPr marL="0" indent="0">
              <a:buNone/>
            </a:pPr>
            <a:endParaRPr kumimoji="1" lang="en-US" altLang="zh-CN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1762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5078099" y="2735933"/>
            <a:ext cx="3964301" cy="2430855"/>
          </a:xfrm>
        </p:spPr>
        <p:txBody>
          <a:bodyPr>
            <a:normAutofit/>
          </a:bodyPr>
          <a:lstStyle/>
          <a:p>
            <a:r>
              <a:rPr kumimoji="1" lang="zh-CN" altLang="en-US" dirty="0" smtClean="0"/>
              <a:t>点击</a:t>
            </a:r>
            <a:r>
              <a:rPr kumimoji="1" lang="en-US" altLang="zh-CN" dirty="0" smtClean="0"/>
              <a:t>【</a:t>
            </a:r>
            <a:r>
              <a:rPr kumimoji="1" lang="zh-CN" altLang="en-US" dirty="0" smtClean="0"/>
              <a:t>推荐表（未填写）</a:t>
            </a:r>
            <a:r>
              <a:rPr kumimoji="1" lang="en-US" altLang="zh-CN" dirty="0" smtClean="0"/>
              <a:t>】</a:t>
            </a:r>
            <a:r>
              <a:rPr kumimoji="1" lang="zh-CN" altLang="en-US" dirty="0" smtClean="0"/>
              <a:t>进行填写</a:t>
            </a:r>
            <a:endParaRPr kumimoji="1" lang="en-US" altLang="zh-CN" dirty="0" smtClean="0"/>
          </a:p>
          <a:p>
            <a:endParaRPr kumimoji="1" lang="en-US" altLang="zh-CN" dirty="0"/>
          </a:p>
          <a:p>
            <a:pPr marL="0" indent="0">
              <a:buNone/>
            </a:pPr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5526862" y="0"/>
            <a:ext cx="3358194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266700" algn="ctr">
              <a:lnSpc>
                <a:spcPct val="150000"/>
              </a:lnSpc>
              <a:spcAft>
                <a:spcPts val="0"/>
              </a:spcAft>
            </a:pPr>
            <a:r>
              <a:rPr lang="zh-CN" altLang="en-US" sz="28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推荐表</a:t>
            </a:r>
            <a:endParaRPr lang="zh-CN" altLang="zh-CN" sz="28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01600" y="1078690"/>
            <a:ext cx="5061905" cy="4948615"/>
            <a:chOff x="101600" y="1078690"/>
            <a:chExt cx="5061905" cy="4948615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600" y="1078690"/>
              <a:ext cx="5061905" cy="4948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矩形 1"/>
            <p:cNvSpPr/>
            <p:nvPr/>
          </p:nvSpPr>
          <p:spPr>
            <a:xfrm>
              <a:off x="395111" y="1772356"/>
              <a:ext cx="4097867" cy="417688"/>
            </a:xfrm>
            <a:prstGeom prst="rect">
              <a:avLst/>
            </a:prstGeom>
            <a:noFill/>
            <a:ln w="635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5887525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2809</TotalTime>
  <Words>515</Words>
  <Application>Microsoft Office PowerPoint</Application>
  <PresentationFormat>全屏显示(4:3)</PresentationFormat>
  <Paragraphs>66</Paragraphs>
  <Slides>19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Office 主题</vt:lpstr>
      <vt:lpstr>毕业生就业系统使用手册 （学生版）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feng luo</dc:creator>
  <cp:lastModifiedBy>PC</cp:lastModifiedBy>
  <cp:revision>356</cp:revision>
  <dcterms:created xsi:type="dcterms:W3CDTF">2016-01-05T02:45:20Z</dcterms:created>
  <dcterms:modified xsi:type="dcterms:W3CDTF">2019-10-11T03:23:21Z</dcterms:modified>
</cp:coreProperties>
</file>